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sczYA3HR9kQAUjM18aoThh2DH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1457" autoAdjust="0"/>
  </p:normalViewPr>
  <p:slideViewPr>
    <p:cSldViewPr snapToGrid="0">
      <p:cViewPr varScale="1">
        <p:scale>
          <a:sx n="64" d="100"/>
          <a:sy n="64" d="100"/>
        </p:scale>
        <p:origin x="7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0" name="Google Shape;100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9" name="Google Shape;29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3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3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3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3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29987E-5897-A575-32BB-5F60379E164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65813" y="635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E09807-6189-0CEA-36FD-A848F5EB4EB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865813" y="66421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/>
          <p:nvPr/>
        </p:nvSpPr>
        <p:spPr>
          <a:xfrm>
            <a:off x="203365" y="2840676"/>
            <a:ext cx="7792192" cy="1270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3"/>
          <p:cNvSpPr txBox="1">
            <a:spLocks noGrp="1"/>
          </p:cNvSpPr>
          <p:nvPr>
            <p:ph type="title"/>
          </p:nvPr>
        </p:nvSpPr>
        <p:spPr>
          <a:xfrm>
            <a:off x="21872" y="83366"/>
            <a:ext cx="9836149" cy="222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Calibri"/>
              <a:buNone/>
            </a:pPr>
            <a:r>
              <a:rPr lang="en-GB" sz="3200">
                <a:solidFill>
                  <a:srgbClr val="00B050"/>
                </a:solidFill>
              </a:rPr>
              <a:t>AI Maturity</a:t>
            </a:r>
            <a:endParaRPr sz="3200">
              <a:solidFill>
                <a:srgbClr val="00B050"/>
              </a:solidFill>
            </a:endParaRPr>
          </a:p>
        </p:txBody>
      </p:sp>
      <p:sp>
        <p:nvSpPr>
          <p:cNvPr id="104" name="Google Shape;104;p3"/>
          <p:cNvSpPr txBox="1"/>
          <p:nvPr/>
        </p:nvSpPr>
        <p:spPr>
          <a:xfrm>
            <a:off x="2883313" y="454767"/>
            <a:ext cx="5478812" cy="69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Strategy: No clear vision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RACI: No clear ownership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Costs: No visibility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Security: No visibility / not considered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Tools: Case-by-case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Knowledge Management: Little or some in various place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Policies &amp; Terminology: No policies, some internal usage guidance, mixed terminologies in use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Resourcing: Utilising existing technical and functional resources to fill gaps in knowledge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004542"/>
              </a:buClr>
              <a:buSzPts val="900"/>
              <a:buFont typeface="Calibri"/>
              <a:buNone/>
            </a:pPr>
            <a:endParaRPr sz="900" b="0" i="0" u="none" strike="noStrike" cap="none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3"/>
          <p:cNvSpPr txBox="1"/>
          <p:nvPr/>
        </p:nvSpPr>
        <p:spPr>
          <a:xfrm>
            <a:off x="9161973" y="326074"/>
            <a:ext cx="2533500" cy="769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GB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 </a:t>
            </a:r>
            <a:r>
              <a:rPr lang="en-GB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</a:t>
            </a:r>
            <a:r>
              <a:rPr lang="en-GB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are</a:t>
            </a: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GB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ChatGPT disruptor identified</a:t>
            </a: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3"/>
          <p:cNvSpPr txBox="1"/>
          <p:nvPr/>
        </p:nvSpPr>
        <p:spPr>
          <a:xfrm>
            <a:off x="9232562" y="6015275"/>
            <a:ext cx="2695800" cy="877200"/>
          </a:xfrm>
          <a:prstGeom prst="rect">
            <a:avLst/>
          </a:prstGeom>
          <a:noFill/>
          <a:ln w="28575" cap="flat" cmpd="sng">
            <a:solidFill>
              <a:srgbClr val="92D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Q4 2024</a:t>
            </a:r>
            <a:endParaRPr sz="1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GB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Revenue generating additional pipeline AI services, around strategy, model definition and solutions</a:t>
            </a:r>
            <a:endParaRPr sz="1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10218650" y="2420065"/>
            <a:ext cx="484500" cy="7809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2926385" y="1721557"/>
            <a:ext cx="5241306" cy="69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 dirty="0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Strategy: Recognition of need for strategy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 dirty="0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RACI: IT department (internal) &amp; business (external)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 dirty="0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Costs: Little to no visibility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 dirty="0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Security: Some guidance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 dirty="0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Tools: Case by case, some vendors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 dirty="0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Knowledge Management: Some with SMEs and knowledge sources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 dirty="0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Policies &amp; Terminology: Some policies, some internal usage guidance, mixed terminologies in use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Resourcing: Some knowledge built into existing roles such as Data &amp; Solutions architecture, offshore (no squad/tribe product manager)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 dirty="0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921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 dirty="0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921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 dirty="0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r>
              <a:rPr lang="en-GB" sz="800" b="0" i="0" u="none" strike="noStrike" cap="none" dirty="0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 dirty="0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3"/>
          <p:cNvSpPr txBox="1"/>
          <p:nvPr/>
        </p:nvSpPr>
        <p:spPr>
          <a:xfrm>
            <a:off x="2911083" y="3090353"/>
            <a:ext cx="5577774" cy="69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Strategy: Emerging strategy</a:t>
            </a:r>
            <a:endParaRPr sz="800" b="0" i="0" u="none" strike="noStrike" cap="none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RACI: Identified individuals or areas within IT department &amp; business areas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Costs: Some visibility or change cost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Security: Good understanding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Tools: Limited vendors, AI/ML capability assessed on case by case basis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Knowledge Management: Lots in single teams or individual  knowledge sources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Policies &amp; Terminology: Some policies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Resourcing: Need for operating model understood, some roles defined and in place (e.g. ML Engineer), Squad/Tribe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2883312" y="4334709"/>
            <a:ext cx="5331710" cy="69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Strategy: Seen as key strategy with defined ways of working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RACI: Process owners &amp; Technology collaboration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Costs: Mostly clear with some unforeseen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Security: Wide understanding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Tools: Vendor and Product strategy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Knowledge Management: Centralized knowledge and learning models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Policies &amp; Terminology: Most policies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Resourcing: Some of Operating model in place, some roles in place. Owner for AI identified/ML Ops embedded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921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921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2883312" y="5601633"/>
            <a:ext cx="5904345" cy="154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Strategy: AI &amp; ML terminology and usage embedded into technology and business culture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RACI: Process owners &amp; Technology collaboration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Costs: Clear with own budget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Security: Clear policy processes embedded in day to day usage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Tools: Mature vendor and product strategy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Knowledge Management: Single source of truth / mature learning model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Policies &amp; Terminology: All policies defined, communicated and embedded in day to day usage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Char char="•"/>
            </a:pPr>
            <a:r>
              <a:rPr lang="en-GB" sz="800" b="0" i="0" u="none" strike="noStrike" cap="none">
                <a:solidFill>
                  <a:srgbClr val="004542"/>
                </a:solidFill>
                <a:latin typeface="Calibri"/>
                <a:ea typeface="Calibri"/>
                <a:cs typeface="Calibri"/>
                <a:sym typeface="Calibri"/>
              </a:rPr>
              <a:t>Resourcing: all roles defined, filled and mature operating model in place. CAIO in place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rgbClr val="004542"/>
              </a:buClr>
              <a:buSzPts val="800"/>
              <a:buFont typeface="Calibri"/>
              <a:buNone/>
            </a:pPr>
            <a:endParaRPr sz="800" b="0" i="0" u="none" strike="noStrike" cap="none">
              <a:solidFill>
                <a:srgbClr val="00454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203365" y="410804"/>
            <a:ext cx="8584292" cy="1222308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3" name="Google Shape;113;p3"/>
          <p:cNvCxnSpPr/>
          <p:nvPr/>
        </p:nvCxnSpPr>
        <p:spPr>
          <a:xfrm rot="10800000" flipH="1">
            <a:off x="8798309" y="635363"/>
            <a:ext cx="376926" cy="1811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4" name="Google Shape;114;p3"/>
          <p:cNvSpPr/>
          <p:nvPr/>
        </p:nvSpPr>
        <p:spPr>
          <a:xfrm>
            <a:off x="203365" y="5557171"/>
            <a:ext cx="8582110" cy="1226402"/>
          </a:xfrm>
          <a:prstGeom prst="rect">
            <a:avLst/>
          </a:prstGeom>
          <a:noFill/>
          <a:ln w="28575" cap="flat" cmpd="sng">
            <a:solidFill>
              <a:srgbClr val="92D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5" name="Google Shape;115;p3"/>
          <p:cNvCxnSpPr/>
          <p:nvPr/>
        </p:nvCxnSpPr>
        <p:spPr>
          <a:xfrm>
            <a:off x="8775992" y="6353901"/>
            <a:ext cx="430332" cy="2210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16" name="Google Shape;116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385" y="454766"/>
            <a:ext cx="2038350" cy="103172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3"/>
          <p:cNvSpPr txBox="1"/>
          <p:nvPr/>
        </p:nvSpPr>
        <p:spPr>
          <a:xfrm>
            <a:off x="1065163" y="687628"/>
            <a:ext cx="140623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Awareness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3"/>
          <p:cNvSpPr txBox="1"/>
          <p:nvPr/>
        </p:nvSpPr>
        <p:spPr>
          <a:xfrm>
            <a:off x="710408" y="893628"/>
            <a:ext cx="158911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Formulate ideas but not strategies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Experimental usage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9" name="Google Shape;119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7367" y="1718144"/>
            <a:ext cx="2228850" cy="1213573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3"/>
          <p:cNvSpPr txBox="1"/>
          <p:nvPr/>
        </p:nvSpPr>
        <p:spPr>
          <a:xfrm>
            <a:off x="1065163" y="1982296"/>
            <a:ext cx="140623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3"/>
          <p:cNvSpPr txBox="1"/>
          <p:nvPr/>
        </p:nvSpPr>
        <p:spPr>
          <a:xfrm>
            <a:off x="734743" y="2124486"/>
            <a:ext cx="1589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Playing with one or more components/types of AI/ML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Experimental usage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Industry Cautious Observer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2" name="Google Shape;122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27367" y="3143541"/>
            <a:ext cx="2038350" cy="98493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3"/>
          <p:cNvSpPr txBox="1"/>
          <p:nvPr/>
        </p:nvSpPr>
        <p:spPr>
          <a:xfrm>
            <a:off x="1024137" y="3468334"/>
            <a:ext cx="140623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Operational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3"/>
          <p:cNvSpPr txBox="1"/>
          <p:nvPr/>
        </p:nvSpPr>
        <p:spPr>
          <a:xfrm>
            <a:off x="647568" y="3670501"/>
            <a:ext cx="166674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Adoption into day-to-day functions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Industry Active Participant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5" name="Google Shape;125;p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34130" y="4358088"/>
            <a:ext cx="2171700" cy="1038945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3"/>
          <p:cNvSpPr txBox="1"/>
          <p:nvPr/>
        </p:nvSpPr>
        <p:spPr>
          <a:xfrm>
            <a:off x="1215933" y="4605905"/>
            <a:ext cx="140623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Systemic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3"/>
          <p:cNvSpPr txBox="1"/>
          <p:nvPr/>
        </p:nvSpPr>
        <p:spPr>
          <a:xfrm>
            <a:off x="695929" y="4727225"/>
            <a:ext cx="166674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AI/ML in a novel way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Feet on ground no hype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Architecture in place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8" name="Google Shape;128;p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88594" y="5601633"/>
            <a:ext cx="1933575" cy="934831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3"/>
          <p:cNvSpPr txBox="1"/>
          <p:nvPr/>
        </p:nvSpPr>
        <p:spPr>
          <a:xfrm>
            <a:off x="1142549" y="5826244"/>
            <a:ext cx="140623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Transformational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3"/>
          <p:cNvSpPr txBox="1"/>
          <p:nvPr/>
        </p:nvSpPr>
        <p:spPr>
          <a:xfrm>
            <a:off x="790729" y="5976877"/>
            <a:ext cx="166674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Value offering to customers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Rely on AI/ML to do heavy lifting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Systems optimized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3"/>
          <p:cNvSpPr txBox="1"/>
          <p:nvPr/>
        </p:nvSpPr>
        <p:spPr>
          <a:xfrm>
            <a:off x="9223540" y="3215619"/>
            <a:ext cx="2713800" cy="1108200"/>
          </a:xfrm>
          <a:prstGeom prst="rect">
            <a:avLst/>
          </a:prstGeom>
          <a:noFill/>
          <a:ln w="2857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 we are going Q3 2024 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Vision, Strategy, Roadmap, Risk framework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External AI policy, principles and intent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Staff basic responsible/sustainable AI learning complete/create knowledge management hub/channel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3"/>
          <p:cNvSpPr/>
          <p:nvPr/>
        </p:nvSpPr>
        <p:spPr>
          <a:xfrm>
            <a:off x="193882" y="3078336"/>
            <a:ext cx="8584292" cy="1206974"/>
          </a:xfrm>
          <a:prstGeom prst="rect">
            <a:avLst/>
          </a:prstGeom>
          <a:noFill/>
          <a:ln w="2857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3" name="Google Shape;133;p3"/>
          <p:cNvCxnSpPr/>
          <p:nvPr/>
        </p:nvCxnSpPr>
        <p:spPr>
          <a:xfrm rot="10800000" flipH="1">
            <a:off x="8776111" y="3680155"/>
            <a:ext cx="445366" cy="1669"/>
          </a:xfrm>
          <a:prstGeom prst="straightConnector1">
            <a:avLst/>
          </a:prstGeom>
          <a:noFill/>
          <a:ln w="190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4" name="Google Shape;134;p3"/>
          <p:cNvSpPr/>
          <p:nvPr/>
        </p:nvSpPr>
        <p:spPr>
          <a:xfrm>
            <a:off x="203365" y="4334709"/>
            <a:ext cx="8584292" cy="1162109"/>
          </a:xfrm>
          <a:prstGeom prst="rect">
            <a:avLst/>
          </a:prstGeom>
          <a:noFill/>
          <a:ln w="2857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3"/>
          <p:cNvSpPr txBox="1"/>
          <p:nvPr/>
        </p:nvSpPr>
        <p:spPr>
          <a:xfrm>
            <a:off x="9239430" y="4595078"/>
            <a:ext cx="2713800" cy="1015800"/>
          </a:xfrm>
          <a:prstGeom prst="rect">
            <a:avLst/>
          </a:prstGeom>
          <a:noFill/>
          <a:ln w="2857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Q2 2025</a:t>
            </a:r>
            <a:endParaRPr sz="1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External AI strategy and policy</a:t>
            </a:r>
            <a:endParaRPr sz="1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Platform/Language Model/Data strategy</a:t>
            </a:r>
            <a:endParaRPr sz="1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Risk framework/AI TRISM</a:t>
            </a:r>
            <a:endParaRPr sz="1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External AI service “pilot”</a:t>
            </a:r>
            <a:endParaRPr sz="1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6" name="Google Shape;136;p3"/>
          <p:cNvCxnSpPr/>
          <p:nvPr/>
        </p:nvCxnSpPr>
        <p:spPr>
          <a:xfrm>
            <a:off x="8798309" y="5060573"/>
            <a:ext cx="443303" cy="354"/>
          </a:xfrm>
          <a:prstGeom prst="straightConnector1">
            <a:avLst/>
          </a:prstGeom>
          <a:noFill/>
          <a:ln w="1905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7" name="Google Shape;137;p3"/>
          <p:cNvSpPr/>
          <p:nvPr/>
        </p:nvSpPr>
        <p:spPr>
          <a:xfrm>
            <a:off x="214017" y="1705582"/>
            <a:ext cx="8584292" cy="1306088"/>
          </a:xfrm>
          <a:prstGeom prst="rect">
            <a:avLst/>
          </a:prstGeom>
          <a:noFill/>
          <a:ln w="2857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3"/>
          <p:cNvSpPr txBox="1"/>
          <p:nvPr/>
        </p:nvSpPr>
        <p:spPr>
          <a:xfrm>
            <a:off x="9183702" y="1754575"/>
            <a:ext cx="2793600" cy="369300"/>
          </a:xfrm>
          <a:prstGeom prst="rect">
            <a:avLst/>
          </a:prstGeom>
          <a:noFill/>
          <a:ln w="2857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 </a:t>
            </a: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xxx </a:t>
            </a: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Q2 2024</a:t>
            </a:r>
            <a:r>
              <a:rPr lang="en-GB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3"/>
          <p:cNvSpPr/>
          <p:nvPr/>
        </p:nvSpPr>
        <p:spPr>
          <a:xfrm>
            <a:off x="10186408" y="1028556"/>
            <a:ext cx="484632" cy="35985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0" name="Google Shape;140;p3"/>
          <p:cNvCxnSpPr/>
          <p:nvPr/>
        </p:nvCxnSpPr>
        <p:spPr>
          <a:xfrm>
            <a:off x="8787657" y="2005362"/>
            <a:ext cx="374366" cy="0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553</Words>
  <Application>Microsoft Office PowerPoint</Application>
  <PresentationFormat>Widescreen</PresentationFormat>
  <Paragraphs>79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AI Maturity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Steve Dorward</dc:creator>
  <cp:lastModifiedBy>Dorward, Stephen</cp:lastModifiedBy>
  <cp:revision>2</cp:revision>
  <dcterms:created xsi:type="dcterms:W3CDTF">2023-10-09T17:21:01Z</dcterms:created>
  <dcterms:modified xsi:type="dcterms:W3CDTF">2024-08-05T11:02:38Z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0x0101002DFC09EABDDA424C8A2EF1EEB752AAF0</vt:lpwstr>
  </property>
  <property fmtid="{D5CDD505-2E9C-101B-9397-08002B2CF9AE}" pid="3" name="MSIP_Label_ea4fd52f-9814-4cae-aa53-0ea7b16cd381_Enabled">
    <vt:lpwstr>true</vt:lpwstr>
  </property>
  <property fmtid="{D5CDD505-2E9C-101B-9397-08002B2CF9AE}" pid="4" name="MSIP_Label_ea4fd52f-9814-4cae-aa53-0ea7b16cd381_SetDate">
    <vt:lpwstr>2024-07-20T13:42:51Z</vt:lpwstr>
  </property>
  <property fmtid="{D5CDD505-2E9C-101B-9397-08002B2CF9AE}" pid="5" name="MSIP_Label_ea4fd52f-9814-4cae-aa53-0ea7b16cd381_Method">
    <vt:lpwstr>Privileged</vt:lpwstr>
  </property>
  <property fmtid="{D5CDD505-2E9C-101B-9397-08002B2CF9AE}" pid="6" name="MSIP_Label_ea4fd52f-9814-4cae-aa53-0ea7b16cd381_Name">
    <vt:lpwstr>Official General</vt:lpwstr>
  </property>
  <property fmtid="{D5CDD505-2E9C-101B-9397-08002B2CF9AE}" pid="7" name="MSIP_Label_ea4fd52f-9814-4cae-aa53-0ea7b16cd381_SiteId">
    <vt:lpwstr>5cf26d65-cf46-4c72-ba82-7577d9c2d7ab</vt:lpwstr>
  </property>
  <property fmtid="{D5CDD505-2E9C-101B-9397-08002B2CF9AE}" pid="8" name="MSIP_Label_ea4fd52f-9814-4cae-aa53-0ea7b16cd381_ActionId">
    <vt:lpwstr>fd220bb0-f69d-4649-802f-e896fd8dd2ba</vt:lpwstr>
  </property>
  <property fmtid="{D5CDD505-2E9C-101B-9397-08002B2CF9AE}" pid="9" name="MSIP_Label_ea4fd52f-9814-4cae-aa53-0ea7b16cd381_ContentBits">
    <vt:lpwstr>3</vt:lpwstr>
  </property>
  <property fmtid="{D5CDD505-2E9C-101B-9397-08002B2CF9AE}" pid="10" name="ClassificationContentMarkingFooterLocations">
    <vt:lpwstr>Office Theme:5</vt:lpwstr>
  </property>
  <property fmtid="{D5CDD505-2E9C-101B-9397-08002B2CF9AE}" pid="11" name="ClassificationContentMarkingFooterText">
    <vt:lpwstr>OFFICIAL</vt:lpwstr>
  </property>
  <property fmtid="{D5CDD505-2E9C-101B-9397-08002B2CF9AE}" pid="12" name="ClassificationContentMarkingHeaderLocations">
    <vt:lpwstr>Office Theme:4</vt:lpwstr>
  </property>
  <property fmtid="{D5CDD505-2E9C-101B-9397-08002B2CF9AE}" pid="13" name="ClassificationContentMarkingHeaderText">
    <vt:lpwstr>OFFICIAL</vt:lpwstr>
  </property>
</Properties>
</file>