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sczYA3HR9kQAUjM18aoThh2DH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457" autoAdjust="0"/>
  </p:normalViewPr>
  <p:slideViewPr>
    <p:cSldViewPr snapToGrid="0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0" name="Google Shape;10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9987E-5897-A575-32BB-5F60379E164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09807-6189-0CEA-36FD-A848F5EB4EB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/>
          <p:nvPr/>
        </p:nvSpPr>
        <p:spPr>
          <a:xfrm>
            <a:off x="203365" y="2840676"/>
            <a:ext cx="7792192" cy="1270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21872" y="83366"/>
            <a:ext cx="9836149" cy="222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Calibri"/>
              <a:buNone/>
            </a:pPr>
            <a:r>
              <a:rPr lang="en-GB" sz="3200" dirty="0">
                <a:solidFill>
                  <a:srgbClr val="00B050"/>
                </a:solidFill>
              </a:rPr>
              <a:t>AI Maturity Model</a:t>
            </a:r>
            <a:endParaRPr sz="3200" dirty="0">
              <a:solidFill>
                <a:srgbClr val="00B050"/>
              </a:solidFill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2883313" y="454767"/>
            <a:ext cx="5478812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No clear vision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No clear ownership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No visibility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No visibility / not considered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Case-by-case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Little or some in various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No policies, some internal usage guidance, mixed terminologies in use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Utilising existing technical and functional resources to fill gaps in knowledge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4542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9161973" y="326074"/>
            <a:ext cx="2533500" cy="769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</a:t>
            </a:r>
            <a:r>
              <a:rPr lang="en-GB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</a:t>
            </a: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ChatGPT disruptor identified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9232562" y="6015275"/>
            <a:ext cx="2695800" cy="877200"/>
          </a:xfrm>
          <a:prstGeom prst="rect">
            <a:avLst/>
          </a:prstGeom>
          <a:noFill/>
          <a:ln w="28575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Q4 2024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Revenue generating additional pipeline AI services, around strategy, model definition and solutions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0218650" y="2420065"/>
            <a:ext cx="484500" cy="780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2926385" y="1721557"/>
            <a:ext cx="5241306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Recognition of need for strategy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IT department (internal) &amp; business (external)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Little to no visibility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Some guidance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Case by case, some vendors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Some with SMEs and knowledge sources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Some policies, some internal usage guidance, mixed terminologies in use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Some knowledge built into existing roles such as Data &amp; Solutions architecture, offshore (no squad/tribe product manager)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2911083" y="3090353"/>
            <a:ext cx="5577774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Emerging strategy</a:t>
            </a: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Identified individuals or areas within IT department &amp; business areas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Some visibility or change cost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Good understanding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Limited vendors, AI/ML capability assessed on case by case basis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Lots in single teams or individual  knowledge 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Some policies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Need for operating model understood, some roles defined and in place (e.g. ML Engineer), Squad/Tribe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2883312" y="4334709"/>
            <a:ext cx="5331710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Seen as key strategy with defined ways of working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Process owners &amp; Technology collaboration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Mostly clear with some unforeseen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Wide understanding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Vendor and Product strategy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Centralized knowledge and learning models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Most policies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Some of Operating model in place, some roles in place. Owner for AI identified/ML Ops embedded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2883312" y="5601633"/>
            <a:ext cx="5904345" cy="15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AI &amp; ML terminology and usage embedded into technology and business culture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Process owners &amp; Technology collaboration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Clear with own budget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Clear policy processes embedded in day to day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Mature vendor and product strategy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Single source of truth / mature learning model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All policies defined, communicated and embedded in day to day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all roles defined, filled and mature operating model in place. CAIO in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203365" y="410804"/>
            <a:ext cx="8584292" cy="1222308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" name="Google Shape;113;p3"/>
          <p:cNvCxnSpPr/>
          <p:nvPr/>
        </p:nvCxnSpPr>
        <p:spPr>
          <a:xfrm rot="10800000" flipH="1">
            <a:off x="8798309" y="635363"/>
            <a:ext cx="376926" cy="1811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4" name="Google Shape;114;p3"/>
          <p:cNvSpPr/>
          <p:nvPr/>
        </p:nvSpPr>
        <p:spPr>
          <a:xfrm>
            <a:off x="203365" y="5557171"/>
            <a:ext cx="8582110" cy="1226402"/>
          </a:xfrm>
          <a:prstGeom prst="rect">
            <a:avLst/>
          </a:prstGeom>
          <a:noFill/>
          <a:ln w="28575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" name="Google Shape;115;p3"/>
          <p:cNvCxnSpPr/>
          <p:nvPr/>
        </p:nvCxnSpPr>
        <p:spPr>
          <a:xfrm>
            <a:off x="8775992" y="6353901"/>
            <a:ext cx="430332" cy="221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385" y="454766"/>
            <a:ext cx="2038350" cy="103172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"/>
          <p:cNvSpPr txBox="1"/>
          <p:nvPr/>
        </p:nvSpPr>
        <p:spPr>
          <a:xfrm>
            <a:off x="1065163" y="687628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Awareness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710408" y="893628"/>
            <a:ext cx="158911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ideas but not strategies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Experimental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7367" y="1718144"/>
            <a:ext cx="2228850" cy="1213573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3"/>
          <p:cNvSpPr txBox="1"/>
          <p:nvPr/>
        </p:nvSpPr>
        <p:spPr>
          <a:xfrm>
            <a:off x="1065163" y="1982296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734743" y="2124486"/>
            <a:ext cx="158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Playing with one or more components/types of AI/ML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Experimental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Cautious Observer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7367" y="3143541"/>
            <a:ext cx="2038350" cy="98493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"/>
          <p:cNvSpPr txBox="1"/>
          <p:nvPr/>
        </p:nvSpPr>
        <p:spPr>
          <a:xfrm>
            <a:off x="1024137" y="3468334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647568" y="3670501"/>
            <a:ext cx="16667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Adoption into day-to-day functions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Active Participant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5" name="Google Shape;125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34130" y="4358088"/>
            <a:ext cx="2171700" cy="103894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"/>
          <p:cNvSpPr txBox="1"/>
          <p:nvPr/>
        </p:nvSpPr>
        <p:spPr>
          <a:xfrm>
            <a:off x="1215933" y="4605905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Systemic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695929" y="4727225"/>
            <a:ext cx="166674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AI/ML in a novel way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Feet on ground no hype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Architecture in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8" name="Google Shape;128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88594" y="5601633"/>
            <a:ext cx="1933575" cy="93483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3"/>
          <p:cNvSpPr txBox="1"/>
          <p:nvPr/>
        </p:nvSpPr>
        <p:spPr>
          <a:xfrm>
            <a:off x="1142549" y="5826244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Transformational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790729" y="5976877"/>
            <a:ext cx="16667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Value offering to customers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Rely on AI/ML to do heavy lifting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 optimized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9223540" y="3215619"/>
            <a:ext cx="2713800" cy="1108200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we are going Q3 2024 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Vision, Strategy, Roadmap, Risk framework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policy, principles and intent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Staff basic responsible/sustainable AI learning complete/create knowledge management hub/channel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193882" y="3078336"/>
            <a:ext cx="8584292" cy="1206974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p3"/>
          <p:cNvCxnSpPr/>
          <p:nvPr/>
        </p:nvCxnSpPr>
        <p:spPr>
          <a:xfrm rot="10800000" flipH="1">
            <a:off x="8776111" y="3680155"/>
            <a:ext cx="445366" cy="1669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4" name="Google Shape;134;p3"/>
          <p:cNvSpPr/>
          <p:nvPr/>
        </p:nvSpPr>
        <p:spPr>
          <a:xfrm>
            <a:off x="203365" y="4334709"/>
            <a:ext cx="8584292" cy="1162109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9239430" y="4595078"/>
            <a:ext cx="2713800" cy="10158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Q2 2025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strategy and policy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Platform/Language Model/Data strategy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 framework/AI TRISM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service “pilot”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" name="Google Shape;136;p3"/>
          <p:cNvCxnSpPr/>
          <p:nvPr/>
        </p:nvCxnSpPr>
        <p:spPr>
          <a:xfrm>
            <a:off x="8798309" y="5060573"/>
            <a:ext cx="443303" cy="354"/>
          </a:xfrm>
          <a:prstGeom prst="straightConnector1">
            <a:avLst/>
          </a:prstGeom>
          <a:noFill/>
          <a:ln w="1905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7" name="Google Shape;137;p3"/>
          <p:cNvSpPr/>
          <p:nvPr/>
        </p:nvSpPr>
        <p:spPr>
          <a:xfrm>
            <a:off x="214017" y="1705582"/>
            <a:ext cx="8584292" cy="1306088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"/>
          <p:cNvSpPr txBox="1"/>
          <p:nvPr/>
        </p:nvSpPr>
        <p:spPr>
          <a:xfrm>
            <a:off x="9183702" y="1754575"/>
            <a:ext cx="2793600" cy="369300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Q2 2024</a:t>
            </a:r>
            <a:r>
              <a:rPr lang="en-GB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"/>
          <p:cNvSpPr/>
          <p:nvPr/>
        </p:nvSpPr>
        <p:spPr>
          <a:xfrm>
            <a:off x="10186408" y="1028556"/>
            <a:ext cx="484632" cy="3598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0" name="Google Shape;140;p3"/>
          <p:cNvCxnSpPr/>
          <p:nvPr/>
        </p:nvCxnSpPr>
        <p:spPr>
          <a:xfrm>
            <a:off x="8787657" y="2005362"/>
            <a:ext cx="374366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AI Maturity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Steve Dorward</dc:creator>
  <cp:lastModifiedBy>Dorward, Stephen</cp:lastModifiedBy>
  <cp:revision>3</cp:revision>
  <dcterms:created xsi:type="dcterms:W3CDTF">2023-10-09T17:21:01Z</dcterms:created>
  <dcterms:modified xsi:type="dcterms:W3CDTF">2024-08-05T11:05:27Z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0x0101002DFC09EABDDA424C8A2EF1EEB752AAF0</vt:lpwstr>
  </property>
  <property fmtid="{D5CDD505-2E9C-101B-9397-08002B2CF9AE}" pid="3" name="MSIP_Label_ea4fd52f-9814-4cae-aa53-0ea7b16cd381_Enabled">
    <vt:lpwstr>true</vt:lpwstr>
  </property>
  <property fmtid="{D5CDD505-2E9C-101B-9397-08002B2CF9AE}" pid="4" name="MSIP_Label_ea4fd52f-9814-4cae-aa53-0ea7b16cd381_SetDate">
    <vt:lpwstr>2024-07-20T13:42:51Z</vt:lpwstr>
  </property>
  <property fmtid="{D5CDD505-2E9C-101B-9397-08002B2CF9AE}" pid="5" name="MSIP_Label_ea4fd52f-9814-4cae-aa53-0ea7b16cd381_Method">
    <vt:lpwstr>Privileged</vt:lpwstr>
  </property>
  <property fmtid="{D5CDD505-2E9C-101B-9397-08002B2CF9AE}" pid="6" name="MSIP_Label_ea4fd52f-9814-4cae-aa53-0ea7b16cd381_Name">
    <vt:lpwstr>Official General</vt:lpwstr>
  </property>
  <property fmtid="{D5CDD505-2E9C-101B-9397-08002B2CF9AE}" pid="7" name="MSIP_Label_ea4fd52f-9814-4cae-aa53-0ea7b16cd381_SiteId">
    <vt:lpwstr>5cf26d65-cf46-4c72-ba82-7577d9c2d7ab</vt:lpwstr>
  </property>
  <property fmtid="{D5CDD505-2E9C-101B-9397-08002B2CF9AE}" pid="8" name="MSIP_Label_ea4fd52f-9814-4cae-aa53-0ea7b16cd381_ActionId">
    <vt:lpwstr>fd220bb0-f69d-4649-802f-e896fd8dd2ba</vt:lpwstr>
  </property>
  <property fmtid="{D5CDD505-2E9C-101B-9397-08002B2CF9AE}" pid="9" name="MSIP_Label_ea4fd52f-9814-4cae-aa53-0ea7b16cd381_ContentBits">
    <vt:lpwstr>3</vt:lpwstr>
  </property>
  <property fmtid="{D5CDD505-2E9C-101B-9397-08002B2CF9AE}" pid="10" name="ClassificationContentMarkingFooterLocations">
    <vt:lpwstr>Office Theme:5</vt:lpwstr>
  </property>
  <property fmtid="{D5CDD505-2E9C-101B-9397-08002B2CF9AE}" pid="11" name="ClassificationContentMarkingFooterText">
    <vt:lpwstr>OFFICIAL</vt:lpwstr>
  </property>
  <property fmtid="{D5CDD505-2E9C-101B-9397-08002B2CF9AE}" pid="12" name="ClassificationContentMarkingHeaderLocations">
    <vt:lpwstr>Office Theme:4</vt:lpwstr>
  </property>
  <property fmtid="{D5CDD505-2E9C-101B-9397-08002B2CF9AE}" pid="13" name="ClassificationContentMarkingHeaderText">
    <vt:lpwstr>OFFICIAL</vt:lpwstr>
  </property>
</Properties>
</file>